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Nuni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slide" Target="slides/slide20.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ecd4c8f2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ecd4c8f2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ecd4c8f2e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ecd4c8f2e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ecd4c8f2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ecd4c8f2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ecd4c8f2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ecd4c8f2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ecd4c8f2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ecd4c8f2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ecd4c8f2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ecd4c8f2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ecd4c8f2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ecd4c8f2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ecd4c8f2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ecd4c8f2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ecd4c8f2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ecd4c8f2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ecd4c8f2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ecd4c8f2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ecd4c8f2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ecd4c8f2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ecd4c8f2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ecd4c8f2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ecd4c8f2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ecd4c8f2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ecd4c8f2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ecd4c8f2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ecd4c8f2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ecd4c8f2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ecd4c8f2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ecd4c8f2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ecd4c8f2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ecd4c8f2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ecd4c8f2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ecd4c8f2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ecd4c8f2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ecd4c8f2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371508" y="443175"/>
            <a:ext cx="8520600" cy="2052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t/>
            </a:r>
            <a:endParaRPr sz="3200"/>
          </a:p>
          <a:p>
            <a:pPr indent="0" lvl="0" marL="0" rtl="0" algn="ctr">
              <a:spcBef>
                <a:spcPts val="0"/>
              </a:spcBef>
              <a:spcAft>
                <a:spcPts val="0"/>
              </a:spcAft>
              <a:buNone/>
            </a:pPr>
            <a:r>
              <a:t/>
            </a:r>
            <a:endParaRPr sz="3200"/>
          </a:p>
          <a:p>
            <a:pPr indent="0" lvl="0" marL="0" rtl="0" algn="ctr">
              <a:spcBef>
                <a:spcPts val="0"/>
              </a:spcBef>
              <a:spcAft>
                <a:spcPts val="0"/>
              </a:spcAft>
              <a:buNone/>
            </a:pPr>
            <a:r>
              <a:t/>
            </a:r>
            <a:endParaRPr sz="3200"/>
          </a:p>
          <a:p>
            <a:pPr indent="0" lvl="0" marL="0" rtl="0" algn="ctr">
              <a:spcBef>
                <a:spcPts val="0"/>
              </a:spcBef>
              <a:spcAft>
                <a:spcPts val="0"/>
              </a:spcAft>
              <a:buNone/>
            </a:pPr>
            <a:r>
              <a:rPr lang="en" sz="3200"/>
              <a:t> </a:t>
            </a:r>
            <a:endParaRPr sz="3200"/>
          </a:p>
          <a:p>
            <a:pPr indent="0" lvl="0" marL="0" rtl="0" algn="ctr">
              <a:spcBef>
                <a:spcPts val="0"/>
              </a:spcBef>
              <a:spcAft>
                <a:spcPts val="0"/>
              </a:spcAft>
              <a:buNone/>
            </a:pPr>
            <a:r>
              <a:rPr b="1" lang="en" sz="3200" u="sng"/>
              <a:t>DROWSINESS DETECTION  AND</a:t>
            </a:r>
            <a:endParaRPr b="1" sz="3200" u="sng"/>
          </a:p>
          <a:p>
            <a:pPr indent="0" lvl="0" marL="0" rtl="0" algn="ctr">
              <a:spcBef>
                <a:spcPts val="0"/>
              </a:spcBef>
              <a:spcAft>
                <a:spcPts val="0"/>
              </a:spcAft>
              <a:buNone/>
            </a:pPr>
            <a:r>
              <a:rPr b="1" lang="en" sz="3200" u="sng"/>
              <a:t>ALERT SYSTEM</a:t>
            </a:r>
            <a:endParaRPr b="1" sz="3200" u="sng"/>
          </a:p>
          <a:p>
            <a:pPr indent="0" lvl="0" marL="0" rtl="0" algn="ctr">
              <a:spcBef>
                <a:spcPts val="0"/>
              </a:spcBef>
              <a:spcAft>
                <a:spcPts val="0"/>
              </a:spcAft>
              <a:buClr>
                <a:schemeClr val="dk1"/>
              </a:buClr>
              <a:buSzPct val="34375"/>
              <a:buFont typeface="Arial"/>
              <a:buNone/>
            </a:pPr>
            <a:r>
              <a:t/>
            </a:r>
            <a:endParaRPr sz="3200"/>
          </a:p>
          <a:p>
            <a:pPr indent="0" lvl="0" marL="0" rtl="0" algn="l">
              <a:spcBef>
                <a:spcPts val="0"/>
              </a:spcBef>
              <a:spcAft>
                <a:spcPts val="0"/>
              </a:spcAft>
              <a:buNone/>
            </a:pPr>
            <a:r>
              <a:t/>
            </a:r>
            <a:endParaRPr/>
          </a:p>
        </p:txBody>
      </p:sp>
      <p:sp>
        <p:nvSpPr>
          <p:cNvPr id="129" name="Google Shape;129;p13"/>
          <p:cNvSpPr txBox="1"/>
          <p:nvPr>
            <p:ph idx="1" type="subTitle"/>
          </p:nvPr>
        </p:nvSpPr>
        <p:spPr>
          <a:xfrm>
            <a:off x="371500" y="2316350"/>
            <a:ext cx="8520600" cy="139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75"/>
              <a:buFont typeface="Arial"/>
              <a:buNone/>
            </a:pPr>
            <a:r>
              <a:rPr lang="en" sz="1300"/>
              <a:t> Image Processing</a:t>
            </a:r>
            <a:endParaRPr sz="1300"/>
          </a:p>
          <a:p>
            <a:pPr indent="0" lvl="0" marL="0" rtl="0" algn="ctr">
              <a:spcBef>
                <a:spcPts val="0"/>
              </a:spcBef>
              <a:spcAft>
                <a:spcPts val="0"/>
              </a:spcAft>
              <a:buSzPts val="275"/>
              <a:buNone/>
            </a:pPr>
            <a:r>
              <a:rPr lang="en" sz="1300"/>
              <a:t>UNDER THE GUIDANCE OF swathi JN madam</a:t>
            </a:r>
            <a:endParaRPr sz="1300"/>
          </a:p>
          <a:p>
            <a:pPr indent="0" lvl="0" marL="0" rtl="0" algn="l">
              <a:spcBef>
                <a:spcPts val="0"/>
              </a:spcBef>
              <a:spcAft>
                <a:spcPts val="0"/>
              </a:spcAft>
              <a:buSzPts val="275"/>
              <a:buNone/>
            </a:pPr>
            <a:r>
              <a:t/>
            </a:r>
            <a:endParaRPr sz="1300"/>
          </a:p>
          <a:p>
            <a:pPr indent="0" lvl="0" marL="0" rtl="0" algn="l">
              <a:spcBef>
                <a:spcPts val="0"/>
              </a:spcBef>
              <a:spcAft>
                <a:spcPts val="0"/>
              </a:spcAft>
              <a:buSzPts val="275"/>
              <a:buNone/>
            </a:pPr>
            <a:r>
              <a:rPr b="1" lang="en" sz="1300"/>
              <a:t>TEAM MEMBERS :</a:t>
            </a:r>
            <a:endParaRPr b="1" sz="1300"/>
          </a:p>
          <a:p>
            <a:pPr indent="0" lvl="0" marL="0" rtl="0" algn="l">
              <a:spcBef>
                <a:spcPts val="0"/>
              </a:spcBef>
              <a:spcAft>
                <a:spcPts val="0"/>
              </a:spcAft>
              <a:buSzPts val="275"/>
              <a:buNone/>
            </a:pPr>
            <a:r>
              <a:t/>
            </a:r>
            <a:endParaRPr sz="1300"/>
          </a:p>
          <a:p>
            <a:pPr indent="0" lvl="0" marL="0" rtl="0" algn="l">
              <a:spcBef>
                <a:spcPts val="0"/>
              </a:spcBef>
              <a:spcAft>
                <a:spcPts val="0"/>
              </a:spcAft>
              <a:buSzPts val="275"/>
              <a:buNone/>
            </a:pPr>
            <a:r>
              <a:rPr lang="en" sz="1300"/>
              <a:t>1)18BCE0242 - MALLENI SAI PRANEETH</a:t>
            </a:r>
            <a:endParaRPr sz="1300"/>
          </a:p>
          <a:p>
            <a:pPr indent="0" lvl="0" marL="0" rtl="0" algn="l">
              <a:spcBef>
                <a:spcPts val="0"/>
              </a:spcBef>
              <a:spcAft>
                <a:spcPts val="0"/>
              </a:spcAft>
              <a:buSzPts val="275"/>
              <a:buNone/>
            </a:pPr>
            <a:r>
              <a:rPr lang="en" sz="1300"/>
              <a:t>1) 18BCE0365 - LAGUMSANI CHARAN</a:t>
            </a:r>
            <a:endParaRPr sz="1300"/>
          </a:p>
          <a:p>
            <a:pPr indent="0" lvl="0" marL="0" rtl="0" algn="l">
              <a:spcBef>
                <a:spcPts val="0"/>
              </a:spcBef>
              <a:spcAft>
                <a:spcPts val="0"/>
              </a:spcAft>
              <a:buSzPts val="275"/>
              <a:buNone/>
            </a:pPr>
            <a:r>
              <a:rPr lang="en" sz="1300"/>
              <a:t>3) 18BCI0106 -D HEMANTH</a:t>
            </a:r>
            <a:endParaRPr sz="1300"/>
          </a:p>
          <a:p>
            <a:pPr indent="0" lvl="0" marL="0" rtl="0" algn="l">
              <a:spcBef>
                <a:spcPts val="0"/>
              </a:spcBef>
              <a:spcAft>
                <a:spcPts val="0"/>
              </a:spcAft>
              <a:buClr>
                <a:schemeClr val="dk1"/>
              </a:buClr>
              <a:buSzPts val="275"/>
              <a:buFont typeface="Arial"/>
              <a:buNone/>
            </a:pPr>
            <a:r>
              <a:t/>
            </a:r>
            <a:endParaRPr sz="1300"/>
          </a:p>
          <a:p>
            <a:pPr indent="0" lvl="0" marL="0" rtl="0" algn="ctr">
              <a:spcBef>
                <a:spcPts val="0"/>
              </a:spcBef>
              <a:spcAft>
                <a:spcPts val="0"/>
              </a:spcAft>
              <a:buClr>
                <a:schemeClr val="dk1"/>
              </a:buClr>
              <a:buSzPts val="275"/>
              <a:buFont typeface="Arial"/>
              <a:buNone/>
            </a:pPr>
            <a:r>
              <a:t/>
            </a:r>
            <a:endParaRPr sz="1300"/>
          </a:p>
          <a:p>
            <a:pPr indent="0" lvl="0" marL="0" rtl="0" algn="ctr">
              <a:spcBef>
                <a:spcPts val="0"/>
              </a:spcBef>
              <a:spcAft>
                <a:spcPts val="0"/>
              </a:spcAft>
              <a:buSzPts val="275"/>
              <a:buNone/>
            </a:pPr>
            <a:r>
              <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SOFTWARE USED</a:t>
            </a:r>
            <a:endParaRPr/>
          </a:p>
        </p:txBody>
      </p:sp>
      <p:pic>
        <p:nvPicPr>
          <p:cNvPr id="188" name="Google Shape;188;p22"/>
          <p:cNvPicPr preferRelativeResize="0"/>
          <p:nvPr/>
        </p:nvPicPr>
        <p:blipFill>
          <a:blip r:embed="rId3">
            <a:alphaModFix/>
          </a:blip>
          <a:stretch>
            <a:fillRect/>
          </a:stretch>
        </p:blipFill>
        <p:spPr>
          <a:xfrm>
            <a:off x="5995818" y="1084825"/>
            <a:ext cx="2643875" cy="1486925"/>
          </a:xfrm>
          <a:prstGeom prst="rect">
            <a:avLst/>
          </a:prstGeom>
          <a:noFill/>
          <a:ln>
            <a:noFill/>
          </a:ln>
        </p:spPr>
      </p:pic>
      <p:pic>
        <p:nvPicPr>
          <p:cNvPr id="189" name="Google Shape;189;p22"/>
          <p:cNvPicPr preferRelativeResize="0"/>
          <p:nvPr/>
        </p:nvPicPr>
        <p:blipFill>
          <a:blip r:embed="rId4">
            <a:alphaModFix/>
          </a:blip>
          <a:stretch>
            <a:fillRect/>
          </a:stretch>
        </p:blipFill>
        <p:spPr>
          <a:xfrm>
            <a:off x="6421700" y="3524650"/>
            <a:ext cx="2379551" cy="1301100"/>
          </a:xfrm>
          <a:prstGeom prst="rect">
            <a:avLst/>
          </a:prstGeom>
          <a:noFill/>
          <a:ln>
            <a:noFill/>
          </a:ln>
        </p:spPr>
      </p:pic>
      <p:pic>
        <p:nvPicPr>
          <p:cNvPr id="190" name="Google Shape;190;p22"/>
          <p:cNvPicPr preferRelativeResize="0"/>
          <p:nvPr/>
        </p:nvPicPr>
        <p:blipFill>
          <a:blip r:embed="rId5">
            <a:alphaModFix/>
          </a:blip>
          <a:stretch>
            <a:fillRect/>
          </a:stretch>
        </p:blipFill>
        <p:spPr>
          <a:xfrm>
            <a:off x="896625" y="2082275"/>
            <a:ext cx="2504188" cy="133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t>LIBRARIES USED </a:t>
            </a:r>
            <a:endParaRPr/>
          </a:p>
        </p:txBody>
      </p:sp>
      <p:sp>
        <p:nvSpPr>
          <p:cNvPr id="196" name="Google Shape;196;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 sz="2448"/>
              <a:t>Scipy : to get the mathematical analysis of the data</a:t>
            </a:r>
            <a:endParaRPr sz="2448"/>
          </a:p>
          <a:p>
            <a:pPr indent="0" lvl="0" marL="0" rtl="0" algn="l">
              <a:spcBef>
                <a:spcPts val="1200"/>
              </a:spcBef>
              <a:spcAft>
                <a:spcPts val="0"/>
              </a:spcAft>
              <a:buNone/>
            </a:pPr>
            <a:r>
              <a:rPr lang="en" sz="2448"/>
              <a:t>Imutils : accessing the webcam</a:t>
            </a:r>
            <a:endParaRPr sz="2448"/>
          </a:p>
          <a:p>
            <a:pPr indent="0" lvl="0" marL="0" rtl="0" algn="l">
              <a:spcBef>
                <a:spcPts val="1200"/>
              </a:spcBef>
              <a:spcAft>
                <a:spcPts val="0"/>
              </a:spcAft>
              <a:buNone/>
            </a:pPr>
            <a:r>
              <a:rPr lang="en" sz="2448"/>
              <a:t>Playsound : for activating the alarm</a:t>
            </a:r>
            <a:endParaRPr sz="2448"/>
          </a:p>
          <a:p>
            <a:pPr indent="0" lvl="0" marL="0" rtl="0" algn="l">
              <a:spcBef>
                <a:spcPts val="1200"/>
              </a:spcBef>
              <a:spcAft>
                <a:spcPts val="0"/>
              </a:spcAft>
              <a:buNone/>
            </a:pPr>
            <a:r>
              <a:rPr lang="en" sz="2448"/>
              <a:t>Dlib: for face detection database</a:t>
            </a:r>
            <a:endParaRPr sz="2448"/>
          </a:p>
          <a:p>
            <a:pPr indent="0" lvl="0" marL="0" rtl="0" algn="l">
              <a:spcBef>
                <a:spcPts val="1200"/>
              </a:spcBef>
              <a:spcAft>
                <a:spcPts val="0"/>
              </a:spcAft>
              <a:buNone/>
            </a:pPr>
            <a:r>
              <a:rPr lang="en" sz="2448"/>
              <a:t>Opencv : analysis of the video stream</a:t>
            </a:r>
            <a:endParaRPr sz="2448"/>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METHODOLOGY</a:t>
            </a:r>
            <a:endParaRPr/>
          </a:p>
        </p:txBody>
      </p:sp>
      <p:pic>
        <p:nvPicPr>
          <p:cNvPr id="202" name="Google Shape;202;p24"/>
          <p:cNvPicPr preferRelativeResize="0"/>
          <p:nvPr/>
        </p:nvPicPr>
        <p:blipFill>
          <a:blip r:embed="rId3">
            <a:alphaModFix/>
          </a:blip>
          <a:stretch>
            <a:fillRect/>
          </a:stretch>
        </p:blipFill>
        <p:spPr>
          <a:xfrm>
            <a:off x="4875425" y="313575"/>
            <a:ext cx="4021449" cy="4516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819150" y="845600"/>
            <a:ext cx="7505700" cy="84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EYE ASPECT RATIO</a:t>
            </a:r>
            <a:endParaRPr/>
          </a:p>
        </p:txBody>
      </p:sp>
      <p:pic>
        <p:nvPicPr>
          <p:cNvPr id="208" name="Google Shape;208;p25"/>
          <p:cNvPicPr preferRelativeResize="0"/>
          <p:nvPr/>
        </p:nvPicPr>
        <p:blipFill>
          <a:blip r:embed="rId3">
            <a:alphaModFix/>
          </a:blip>
          <a:stretch>
            <a:fillRect/>
          </a:stretch>
        </p:blipFill>
        <p:spPr>
          <a:xfrm>
            <a:off x="903600" y="1839925"/>
            <a:ext cx="7248551" cy="25838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TRADES OFF</a:t>
            </a:r>
            <a:endParaRPr/>
          </a:p>
        </p:txBody>
      </p:sp>
      <p:sp>
        <p:nvSpPr>
          <p:cNvPr id="214" name="Google Shape;214;p2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While developing the system, we found that due to the light intensity of the  video captured there is possibility of glare for the users with spectacles.</a:t>
            </a:r>
            <a:endParaRPr/>
          </a:p>
          <a:p>
            <a:pPr indent="0" lvl="0" marL="0" rtl="0" algn="l">
              <a:spcBef>
                <a:spcPts val="1200"/>
              </a:spcBef>
              <a:spcAft>
                <a:spcPts val="0"/>
              </a:spcAft>
              <a:buNone/>
            </a:pPr>
            <a:r>
              <a:rPr lang="en"/>
              <a:t>It is not possible for us to suggest the customer to use a particular type of  spectacles for our system to work, so this is one major trade-off we have  made.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357775" y="2304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pic>
        <p:nvPicPr>
          <p:cNvPr id="220" name="Google Shape;220;p27"/>
          <p:cNvPicPr preferRelativeResize="0"/>
          <p:nvPr/>
        </p:nvPicPr>
        <p:blipFill>
          <a:blip r:embed="rId3">
            <a:alphaModFix/>
          </a:blip>
          <a:stretch>
            <a:fillRect/>
          </a:stretch>
        </p:blipFill>
        <p:spPr>
          <a:xfrm>
            <a:off x="240225" y="829149"/>
            <a:ext cx="8578099" cy="4109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6" name="Google Shape;226;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7" name="Google Shape;227;p28"/>
          <p:cNvPicPr preferRelativeResize="0"/>
          <p:nvPr/>
        </p:nvPicPr>
        <p:blipFill>
          <a:blip r:embed="rId3">
            <a:alphaModFix/>
          </a:blip>
          <a:stretch>
            <a:fillRect/>
          </a:stretch>
        </p:blipFill>
        <p:spPr>
          <a:xfrm>
            <a:off x="307800" y="478850"/>
            <a:ext cx="8150999" cy="4400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3" name="Google Shape;233;p2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4" name="Google Shape;234;p29"/>
          <p:cNvPicPr preferRelativeResize="0"/>
          <p:nvPr/>
        </p:nvPicPr>
        <p:blipFill>
          <a:blip r:embed="rId3">
            <a:alphaModFix/>
          </a:blip>
          <a:stretch>
            <a:fillRect/>
          </a:stretch>
        </p:blipFill>
        <p:spPr>
          <a:xfrm>
            <a:off x="162550" y="179825"/>
            <a:ext cx="8764974" cy="4750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PROBLEMS FACED</a:t>
            </a:r>
            <a:endParaRPr/>
          </a:p>
        </p:txBody>
      </p:sp>
      <p:sp>
        <p:nvSpPr>
          <p:cNvPr id="240" name="Google Shape;240;p3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The system developed is a completely research based system and thus not a  lot of information is available about the standard thresholds to be taken into  consideration</a:t>
            </a:r>
            <a:endParaRPr/>
          </a:p>
          <a:p>
            <a:pPr indent="0" lvl="0" marL="0" rtl="0" algn="l">
              <a:spcBef>
                <a:spcPts val="1200"/>
              </a:spcBef>
              <a:spcAft>
                <a:spcPts val="0"/>
              </a:spcAft>
              <a:buNone/>
            </a:pPr>
            <a:r>
              <a:rPr lang="en"/>
              <a:t>Due to this issue, we had to take a threshold value on our own.</a:t>
            </a:r>
            <a:endParaRPr/>
          </a:p>
          <a:p>
            <a:pPr indent="0" lvl="0" marL="0" rtl="0" algn="l">
              <a:spcBef>
                <a:spcPts val="1200"/>
              </a:spcBef>
              <a:spcAft>
                <a:spcPts val="0"/>
              </a:spcAft>
              <a:buNone/>
            </a:pPr>
            <a:r>
              <a:rPr lang="en"/>
              <a:t>Threshold for the number frames to be considered depends majorly on the  processing speed of each computer for now and later on the speed of the  processor.</a:t>
            </a:r>
            <a:endParaRPr/>
          </a:p>
          <a:p>
            <a:pPr indent="0" lvl="0" marL="0" rtl="0" algn="l">
              <a:spcBef>
                <a:spcPts val="1200"/>
              </a:spcBef>
              <a:spcAft>
                <a:spcPts val="0"/>
              </a:spcAft>
              <a:buNone/>
            </a:pPr>
            <a:r>
              <a:rPr lang="en"/>
              <a:t>When it comes to setting a threshold for EAR we had to run and check for  ourselves what was best. It had to be changed to a lower value due to the  variable eye size.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246" name="Google Shape;246;p3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sz="1654"/>
              <a:t>This task speaks to a case of methodical way to deal with the appraisal of  wearable sensors for physiological parameter estimation. By this  undertaking driver's laziness is checked persistently. In a bad position, they  will be frightened and display effortlessly. In order to keep away from street  mishaps outlining driver sluggishness location framework will be absolutely  productive. In this way it is presumed that eye checking framework is one of  the quick technique for inﬂuencing driver to alarm if sluggishness orehaustion is experienced while driving.. The framework utilizes a blend of  layout based coordinating so as to restrict the eyes. Amid following,  framework will have the capacity to choose if the eyes are open or shut and  whether the driver is looking in front. At the point when the eye will be shut  for a really long time, a notice ﬂag will be given as bell or caution pack  message.</a:t>
            </a:r>
            <a:endParaRPr sz="1654"/>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6747300" cy="584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t>
            </a:r>
            <a:endParaRPr/>
          </a:p>
        </p:txBody>
      </p:sp>
      <p:sp>
        <p:nvSpPr>
          <p:cNvPr id="135" name="Google Shape;135;p14"/>
          <p:cNvSpPr txBox="1"/>
          <p:nvPr>
            <p:ph idx="1" type="body"/>
          </p:nvPr>
        </p:nvSpPr>
        <p:spPr>
          <a:xfrm>
            <a:off x="819150" y="1643200"/>
            <a:ext cx="75057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205"/>
              <a:t>Drowsiness is a condition which diminishes the awareness caused by the  absence of rest or weariness. Due to weariness,driver lose their control  which may divert them from the street and prompts serious mishaps.</a:t>
            </a:r>
            <a:endParaRPr sz="1205"/>
          </a:p>
          <a:p>
            <a:pPr indent="0" lvl="0" marL="0" rtl="0" algn="l">
              <a:lnSpc>
                <a:spcPct val="95000"/>
              </a:lnSpc>
              <a:spcBef>
                <a:spcPts val="1200"/>
              </a:spcBef>
              <a:spcAft>
                <a:spcPts val="0"/>
              </a:spcAft>
              <a:buSzPts val="935"/>
              <a:buNone/>
            </a:pPr>
            <a:r>
              <a:rPr lang="en" sz="1205"/>
              <a:t>Basically, these mishaps happen because of the driver’s tired condition.  Therefore , a model is required to keep the driver in engaged state.</a:t>
            </a:r>
            <a:endParaRPr sz="1205"/>
          </a:p>
          <a:p>
            <a:pPr indent="0" lvl="0" marL="0" rtl="0" algn="l">
              <a:lnSpc>
                <a:spcPct val="95000"/>
              </a:lnSpc>
              <a:spcBef>
                <a:spcPts val="1200"/>
              </a:spcBef>
              <a:spcAft>
                <a:spcPts val="0"/>
              </a:spcAft>
              <a:buSzPts val="935"/>
              <a:buNone/>
            </a:pPr>
            <a:r>
              <a:rPr lang="en" sz="1205"/>
              <a:t>The goal of our model is to make a driver weariness location which  demonstrates driver’s lethargic condition through their face.</a:t>
            </a:r>
            <a:endParaRPr sz="1205"/>
          </a:p>
          <a:p>
            <a:pPr indent="0" lvl="0" marL="0" rtl="0" algn="l">
              <a:lnSpc>
                <a:spcPct val="95000"/>
              </a:lnSpc>
              <a:spcBef>
                <a:spcPts val="1200"/>
              </a:spcBef>
              <a:spcAft>
                <a:spcPts val="0"/>
              </a:spcAft>
              <a:buSzPts val="935"/>
              <a:buNone/>
            </a:pPr>
            <a:r>
              <a:rPr lang="en" sz="1205"/>
              <a:t>The strategy is to distinguish the drivers state by utilizing face  detection,primarily focuses on the edges of the face through which the  weakness condition is obtained be it tiredness, stress,consumption of  alcohol or using mobile .</a:t>
            </a:r>
            <a:endParaRPr sz="1205"/>
          </a:p>
          <a:p>
            <a:pPr indent="0" lvl="0" marL="0" rtl="0" algn="l">
              <a:lnSpc>
                <a:spcPct val="95000"/>
              </a:lnSpc>
              <a:spcBef>
                <a:spcPts val="1200"/>
              </a:spcBef>
              <a:spcAft>
                <a:spcPts val="0"/>
              </a:spcAft>
              <a:buSzPts val="935"/>
              <a:buNone/>
            </a:pPr>
            <a:r>
              <a:t/>
            </a:r>
            <a:endParaRPr sz="1205"/>
          </a:p>
          <a:p>
            <a:pPr indent="0" lvl="0" marL="0" rtl="0" algn="l">
              <a:lnSpc>
                <a:spcPct val="95000"/>
              </a:lnSpc>
              <a:spcBef>
                <a:spcPts val="1200"/>
              </a:spcBef>
              <a:spcAft>
                <a:spcPts val="1200"/>
              </a:spcAft>
              <a:buSzPts val="935"/>
              <a:buNone/>
            </a:pPr>
            <a:r>
              <a:t/>
            </a:r>
            <a:endParaRPr sz="1205"/>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252" name="Google Shape;252;p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62500" lnSpcReduction="20000"/>
          </a:bodyPr>
          <a:lstStyle/>
          <a:p>
            <a:pPr indent="-331371" lvl="0" marL="457200" rtl="0" algn="l">
              <a:spcBef>
                <a:spcPts val="0"/>
              </a:spcBef>
              <a:spcAft>
                <a:spcPts val="0"/>
              </a:spcAft>
              <a:buClr>
                <a:srgbClr val="1155CC"/>
              </a:buClr>
              <a:buSzPct val="100000"/>
              <a:buChar char="●"/>
            </a:pPr>
            <a:r>
              <a:rPr lang="en" sz="2589" u="sng">
                <a:solidFill>
                  <a:srgbClr val="1155CC"/>
                </a:solidFill>
              </a:rPr>
              <a:t>A Rosebrock. (2017, Apr. 3). Facial landmarks with  dlib, OpenCV, and Python [Online]. Available</a:t>
            </a:r>
            <a:endParaRPr sz="2589" u="sng">
              <a:solidFill>
                <a:srgbClr val="1155CC"/>
              </a:solidFill>
            </a:endParaRPr>
          </a:p>
          <a:p>
            <a:pPr indent="-331371" lvl="0" marL="457200" rtl="0" algn="l">
              <a:spcBef>
                <a:spcPts val="0"/>
              </a:spcBef>
              <a:spcAft>
                <a:spcPts val="0"/>
              </a:spcAft>
              <a:buClr>
                <a:srgbClr val="1155CC"/>
              </a:buClr>
              <a:buSzPct val="100000"/>
              <a:buChar char="●"/>
            </a:pPr>
            <a:r>
              <a:rPr lang="en" sz="2589" u="sng">
                <a:solidFill>
                  <a:srgbClr val="1155CC"/>
                </a:solidFill>
              </a:rPr>
              <a:t>T. Soukupova and J. Cech. (2016, Feb. 3) Real-Time  Eye Blink Detection using Facial Landmarks</a:t>
            </a:r>
            <a:r>
              <a:rPr lang="en" sz="2589" u="sng">
                <a:solidFill>
                  <a:srgbClr val="1155CC"/>
                </a:solidFill>
              </a:rPr>
              <a:t>:</a:t>
            </a:r>
            <a:endParaRPr sz="2589" u="sng">
              <a:solidFill>
                <a:srgbClr val="1155CC"/>
              </a:solidFill>
            </a:endParaRPr>
          </a:p>
          <a:p>
            <a:pPr indent="-331371" lvl="0" marL="457200" rtl="0" algn="l">
              <a:spcBef>
                <a:spcPts val="0"/>
              </a:spcBef>
              <a:spcAft>
                <a:spcPts val="0"/>
              </a:spcAft>
              <a:buClr>
                <a:srgbClr val="1155CC"/>
              </a:buClr>
              <a:buSzPct val="100000"/>
              <a:buChar char="●"/>
            </a:pPr>
            <a:r>
              <a:rPr lang="en" sz="2589" u="sng">
                <a:solidFill>
                  <a:srgbClr val="1155CC"/>
                </a:solidFill>
              </a:rPr>
              <a:t>V.	Kazemi and J. Sullivan. (2014) One Millisecond  Face Alignment</a:t>
            </a:r>
            <a:endParaRPr sz="2589" u="sng">
              <a:solidFill>
                <a:srgbClr val="1155CC"/>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Most of the road accidents are due to driver’s fatigue, distraction and  drowsiness. Various new creative technologies are introduced to avoid and  reduce these accidents.</a:t>
            </a:r>
            <a:endParaRPr/>
          </a:p>
          <a:p>
            <a:pPr indent="0" lvl="0" marL="0" rtl="0" algn="l">
              <a:spcBef>
                <a:spcPts val="1200"/>
              </a:spcBef>
              <a:spcAft>
                <a:spcPts val="0"/>
              </a:spcAft>
              <a:buNone/>
            </a:pPr>
            <a:r>
              <a:rPr lang="en"/>
              <a:t>This system can reduce the road related accidents due to drowsiness. The  drivers face will be detected, focusing on the edges of the face through which  the weakness condition is obtained tiredness, stress, consumption of  alcohol, etc.</a:t>
            </a:r>
            <a:endParaRPr/>
          </a:p>
          <a:p>
            <a:pPr indent="0" lvl="0" marL="0" rtl="0" algn="l">
              <a:spcBef>
                <a:spcPts val="1200"/>
              </a:spcBef>
              <a:spcAft>
                <a:spcPts val="0"/>
              </a:spcAft>
              <a:buNone/>
            </a:pPr>
            <a:r>
              <a:rPr lang="en"/>
              <a:t>The eye is monitored by the webcam and the data is sent and processed and  the signal is sent to the alarm system.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LITERATURE SURVEY </a:t>
            </a:r>
            <a:endParaRPr/>
          </a:p>
        </p:txBody>
      </p:sp>
      <p:sp>
        <p:nvSpPr>
          <p:cNvPr id="147" name="Google Shape;147;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ﬁrst approach was to study the physciological features such as brain  wave(EEG wave),heart rate.Later they used ORD model which accounts the  physical appearance,behaviour,mannerisms.Recently came the HMM and SVM.  HMM uses the observations to get the states. It can be used for time series  classiﬁcation if the given time series data is an output of a state machine system.  HMM is a powerful modeling technique when the system states are partially  observable and the behavior of the system is considered as autonomous.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53" name="Google Shape;153;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17"/>
          <p:cNvPicPr preferRelativeResize="0"/>
          <p:nvPr/>
        </p:nvPicPr>
        <p:blipFill>
          <a:blip r:embed="rId3">
            <a:alphaModFix/>
          </a:blip>
          <a:stretch>
            <a:fillRect/>
          </a:stretch>
        </p:blipFill>
        <p:spPr>
          <a:xfrm>
            <a:off x="397175" y="602600"/>
            <a:ext cx="8459975" cy="39383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60" name="Google Shape;160;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18"/>
          <p:cNvPicPr preferRelativeResize="0"/>
          <p:nvPr/>
        </p:nvPicPr>
        <p:blipFill>
          <a:blip r:embed="rId3">
            <a:alphaModFix/>
          </a:blip>
          <a:stretch>
            <a:fillRect/>
          </a:stretch>
        </p:blipFill>
        <p:spPr>
          <a:xfrm>
            <a:off x="387250" y="377875"/>
            <a:ext cx="8410325" cy="4387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67" name="Google Shape;167;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8" name="Google Shape;168;p19"/>
          <p:cNvPicPr preferRelativeResize="0"/>
          <p:nvPr/>
        </p:nvPicPr>
        <p:blipFill>
          <a:blip r:embed="rId3">
            <a:alphaModFix/>
          </a:blip>
          <a:stretch>
            <a:fillRect/>
          </a:stretch>
        </p:blipFill>
        <p:spPr>
          <a:xfrm>
            <a:off x="516325" y="578700"/>
            <a:ext cx="8271326" cy="3986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74" name="Google Shape;174;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20"/>
          <p:cNvPicPr preferRelativeResize="0"/>
          <p:nvPr/>
        </p:nvPicPr>
        <p:blipFill>
          <a:blip r:embed="rId3">
            <a:alphaModFix/>
          </a:blip>
          <a:stretch>
            <a:fillRect/>
          </a:stretch>
        </p:blipFill>
        <p:spPr>
          <a:xfrm>
            <a:off x="317750" y="258175"/>
            <a:ext cx="8529476" cy="46867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81" name="Google Shape;181;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 name="Google Shape;182;p21"/>
          <p:cNvPicPr preferRelativeResize="0"/>
          <p:nvPr/>
        </p:nvPicPr>
        <p:blipFill>
          <a:blip r:embed="rId3">
            <a:alphaModFix/>
          </a:blip>
          <a:stretch>
            <a:fillRect/>
          </a:stretch>
        </p:blipFill>
        <p:spPr>
          <a:xfrm>
            <a:off x="357475" y="248250"/>
            <a:ext cx="8380527" cy="4666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